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7559675" cy="1069181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C83"/>
    <a:srgbClr val="ED7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40" autoAdjust="0"/>
    <p:restoredTop sz="94660"/>
  </p:normalViewPr>
  <p:slideViewPr>
    <p:cSldViewPr snapToGrid="0">
      <p:cViewPr varScale="1">
        <p:scale>
          <a:sx n="55" d="100"/>
          <a:sy n="55" d="100"/>
        </p:scale>
        <p:origin x="211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210907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183074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37397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381433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335899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151578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299356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330949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419839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278665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F232FB-EB7F-4A9E-BB2D-825BD45D6C6E}"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127864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F232FB-EB7F-4A9E-BB2D-825BD45D6C6E}" type="datetimeFigureOut">
              <a:rPr kumimoji="1" lang="ja-JP" altLang="en-US" smtClean="0"/>
              <a:t>2020/2/20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466D214-0001-43F3-BBC4-E23AB38E03D8}" type="slidenum">
              <a:rPr kumimoji="1" lang="ja-JP" altLang="en-US" smtClean="0"/>
              <a:t>‹#›</a:t>
            </a:fld>
            <a:endParaRPr kumimoji="1" lang="ja-JP" altLang="en-US"/>
          </a:p>
        </p:txBody>
      </p:sp>
    </p:spTree>
    <p:extLst>
      <p:ext uri="{BB962C8B-B14F-4D97-AF65-F5344CB8AC3E}">
        <p14:creationId xmlns:p14="http://schemas.microsoft.com/office/powerpoint/2010/main" val="37929517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microsoft.com/office/2007/relationships/hdphoto" Target="../media/hdphoto1.wdp"/><Relationship Id="rId7" Type="http://schemas.openxmlformats.org/officeDocument/2006/relationships/hyperlink" Target="https://en.wikipedia.org/wiki/File:Guitar_1.svg" TargetMode="External"/><Relationship Id="rId12" Type="http://schemas.openxmlformats.org/officeDocument/2006/relationships/hyperlink" Target="http://publicdomainq.net/drum-kit-musical-instrument-0000509/" TargetMode="External"/><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hyperlink" Target="https://pixabay.com/ja/%E8%83%8C%E6%99%AF-3%E9%81%8B%E8%BB%A2-%E3%82%B3%E3%83%BC%E3%83%8A%E3%83%BC-%E6%B4%BE%E6%89%8B%E3%81%AA-1096962/" TargetMode="External"/><Relationship Id="rId9" Type="http://schemas.openxmlformats.org/officeDocument/2006/relationships/image" Target="../media/image5.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microsoft.com/office/2007/relationships/hdphoto" Target="../media/hdphoto1.wdp"/><Relationship Id="rId7" Type="http://schemas.openxmlformats.org/officeDocument/2006/relationships/hyperlink" Target="https://en.wikipedia.org/wiki/File:Guitar_1.svg" TargetMode="External"/><Relationship Id="rId12" Type="http://schemas.openxmlformats.org/officeDocument/2006/relationships/image" Target="../media/image2.png"/><Relationship Id="rId2" Type="http://schemas.openxmlformats.org/officeDocument/2006/relationships/image" Target="../media/image12.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publicdomainq.net/drum-kit-musical-instrument-0000509/" TargetMode="External"/><Relationship Id="rId5" Type="http://schemas.openxmlformats.org/officeDocument/2006/relationships/image" Target="../media/image13.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s://pixabay.com/ja/%E8%83%8C%E6%99%AF-3%E9%81%8B%E8%BB%A2-%E3%82%B3%E3%83%BC%E3%83%8A%E3%83%BC-%E6%B4%BE%E6%89%8B%E3%81%AA-1096962/" TargetMode="External"/><Relationship Id="rId9" Type="http://schemas.openxmlformats.org/officeDocument/2006/relationships/image" Target="../media/image6.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D2AA9684-FD5F-43FC-B24A-49576FDE81C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Effect>
                      <a14:saturation sat="84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0375" b="8375"/>
          <a:stretch/>
        </p:blipFill>
        <p:spPr>
          <a:xfrm>
            <a:off x="-7461" y="-1"/>
            <a:ext cx="7567136" cy="10691813"/>
          </a:xfrm>
          <a:prstGeom prst="rect">
            <a:avLst/>
          </a:prstGeom>
        </p:spPr>
      </p:pic>
      <p:pic>
        <p:nvPicPr>
          <p:cNvPr id="9" name="図 8">
            <a:extLst>
              <a:ext uri="{FF2B5EF4-FFF2-40B4-BE49-F238E27FC236}">
                <a16:creationId xmlns:a16="http://schemas.microsoft.com/office/drawing/2014/main" id="{039FF18E-E300-4B6F-ACD6-7B056920B81B}"/>
              </a:ext>
            </a:extLst>
          </p:cNvPr>
          <p:cNvPicPr>
            <a:picLocks noChangeAspect="1"/>
          </p:cNvPicPr>
          <p:nvPr/>
        </p:nvPicPr>
        <p:blipFill rotWithShape="1">
          <a:blip r:embed="rId5">
            <a:extLst>
              <a:ext uri="{28A0092B-C50C-407E-A947-70E740481C1C}">
                <a14:useLocalDpi xmlns:a14="http://schemas.microsoft.com/office/drawing/2010/main" val="0"/>
              </a:ext>
            </a:extLst>
          </a:blip>
          <a:srcRect l="29193" t="11040" r="31629" b="-1280"/>
          <a:stretch/>
        </p:blipFill>
        <p:spPr>
          <a:xfrm>
            <a:off x="855751" y="1435999"/>
            <a:ext cx="2110693" cy="3641899"/>
          </a:xfrm>
          <a:prstGeom prst="rect">
            <a:avLst/>
          </a:prstGeom>
        </p:spPr>
      </p:pic>
      <p:sp>
        <p:nvSpPr>
          <p:cNvPr id="30" name="正方形/長方形 29">
            <a:extLst>
              <a:ext uri="{FF2B5EF4-FFF2-40B4-BE49-F238E27FC236}">
                <a16:creationId xmlns:a16="http://schemas.microsoft.com/office/drawing/2014/main" id="{C3C56396-5DC7-41AC-85D7-1625A7DB35BE}"/>
              </a:ext>
            </a:extLst>
          </p:cNvPr>
          <p:cNvSpPr/>
          <p:nvPr/>
        </p:nvSpPr>
        <p:spPr>
          <a:xfrm>
            <a:off x="2239080" y="0"/>
            <a:ext cx="3081515" cy="750605"/>
          </a:xfrm>
          <a:prstGeom prst="rect">
            <a:avLst/>
          </a:prstGeom>
          <a:noFill/>
        </p:spPr>
        <p:txBody>
          <a:bodyPr wrap="none" lIns="98694" tIns="49347" rIns="98694" bIns="49347">
            <a:spAutoFit/>
          </a:bodyPr>
          <a:lstStyle/>
          <a:p>
            <a:pPr algn="ctr"/>
            <a:r>
              <a:rPr lang="ja-JP" altLang="en-US"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まちの駅</a:t>
            </a:r>
            <a:r>
              <a:rPr lang="en-US" altLang="ja-JP"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2</a:t>
            </a:r>
            <a:r>
              <a:rPr lang="ja-JP" altLang="en-US"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号店活用事業</a:t>
            </a:r>
            <a:endParaRPr lang="en-US" altLang="ja-JP"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利用者主催企画</a:t>
            </a:r>
            <a:r>
              <a:rPr lang="en-US" altLang="ja-JP"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Vol.2</a:t>
            </a:r>
            <a:endParaRPr lang="ja-JP" altLang="en-US" sz="2115" b="1" dirty="0">
              <a:ln w="9525">
                <a:solidFill>
                  <a:srgbClr val="00B050"/>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p:txBody>
      </p:sp>
      <p:sp>
        <p:nvSpPr>
          <p:cNvPr id="32" name="四角形: 角を丸くする 31">
            <a:extLst>
              <a:ext uri="{FF2B5EF4-FFF2-40B4-BE49-F238E27FC236}">
                <a16:creationId xmlns:a16="http://schemas.microsoft.com/office/drawing/2014/main" id="{90E622ED-A81B-4A0A-ACA0-A939C42FD60F}"/>
              </a:ext>
            </a:extLst>
          </p:cNvPr>
          <p:cNvSpPr/>
          <p:nvPr/>
        </p:nvSpPr>
        <p:spPr>
          <a:xfrm>
            <a:off x="2832415" y="2276226"/>
            <a:ext cx="4744771" cy="1828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885"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2/23</a:t>
            </a:r>
            <a:r>
              <a:rPr lang="ja-JP" altLang="en-US" sz="3885"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（日）</a:t>
            </a:r>
            <a:r>
              <a:rPr lang="en-US" altLang="ja-JP" sz="3022"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13:00</a:t>
            </a:r>
            <a:r>
              <a:rPr lang="ja-JP" altLang="en-US" sz="3022"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a:t>
            </a:r>
            <a:endParaRPr lang="en-US" altLang="ja-JP"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endParaRPr>
          </a:p>
          <a:p>
            <a:pPr algn="ctr"/>
            <a:r>
              <a:rPr lang="en-US" altLang="ja-JP"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at</a:t>
            </a:r>
            <a:r>
              <a:rPr lang="ja-JP" altLang="en-US"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　飯島駅前　</a:t>
            </a:r>
            <a:endParaRPr lang="en-US" altLang="ja-JP"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「まちの駅</a:t>
            </a:r>
            <a:r>
              <a:rPr lang="en-US" altLang="ja-JP"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2</a:t>
            </a:r>
            <a:r>
              <a:rPr lang="ja-JP" altLang="en-US" sz="2590" b="1" dirty="0">
                <a:ln w="22225" cmpd="sng">
                  <a:solidFill>
                    <a:srgbClr val="FFC000"/>
                  </a:solidFill>
                  <a:prstDash val="solid"/>
                </a:ln>
                <a:solidFill>
                  <a:srgbClr val="FF0000"/>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号店」</a:t>
            </a:r>
          </a:p>
          <a:p>
            <a:pPr algn="ctr"/>
            <a:endParaRPr kumimoji="1" lang="ja-JP" altLang="en-US" sz="1511" dirty="0"/>
          </a:p>
        </p:txBody>
      </p:sp>
      <p:pic>
        <p:nvPicPr>
          <p:cNvPr id="37" name="図 36">
            <a:extLst>
              <a:ext uri="{FF2B5EF4-FFF2-40B4-BE49-F238E27FC236}">
                <a16:creationId xmlns:a16="http://schemas.microsoft.com/office/drawing/2014/main" id="{2816A043-81A3-4D29-BBF2-6DE75F2DA7B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6200000">
            <a:off x="5703450" y="179770"/>
            <a:ext cx="916886" cy="1145268"/>
          </a:xfrm>
          <a:prstGeom prst="rect">
            <a:avLst/>
          </a:prstGeom>
        </p:spPr>
      </p:pic>
      <p:pic>
        <p:nvPicPr>
          <p:cNvPr id="40" name="図 39">
            <a:extLst>
              <a:ext uri="{FF2B5EF4-FFF2-40B4-BE49-F238E27FC236}">
                <a16:creationId xmlns:a16="http://schemas.microsoft.com/office/drawing/2014/main" id="{F476E4FD-CA74-46C9-9995-A85B8A91B8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2857" y="3190588"/>
            <a:ext cx="2209677" cy="2209677"/>
          </a:xfrm>
          <a:prstGeom prst="rect">
            <a:avLst/>
          </a:prstGeom>
        </p:spPr>
      </p:pic>
      <p:grpSp>
        <p:nvGrpSpPr>
          <p:cNvPr id="55" name="グループ化 54">
            <a:extLst>
              <a:ext uri="{FF2B5EF4-FFF2-40B4-BE49-F238E27FC236}">
                <a16:creationId xmlns:a16="http://schemas.microsoft.com/office/drawing/2014/main" id="{05399845-2592-400C-9A7E-31FDAAA205D6}"/>
              </a:ext>
            </a:extLst>
          </p:cNvPr>
          <p:cNvGrpSpPr/>
          <p:nvPr/>
        </p:nvGrpSpPr>
        <p:grpSpPr>
          <a:xfrm>
            <a:off x="6043519" y="-35350"/>
            <a:ext cx="1934223" cy="1934223"/>
            <a:chOff x="5550372" y="-32752"/>
            <a:chExt cx="1792064" cy="1792064"/>
          </a:xfrm>
        </p:grpSpPr>
        <p:pic>
          <p:nvPicPr>
            <p:cNvPr id="42" name="図 41">
              <a:extLst>
                <a:ext uri="{FF2B5EF4-FFF2-40B4-BE49-F238E27FC236}">
                  <a16:creationId xmlns:a16="http://schemas.microsoft.com/office/drawing/2014/main" id="{0DF13F9E-6B7F-47E4-B13D-7CF0DCDE81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0372" y="-32752"/>
              <a:ext cx="1792064" cy="1792064"/>
            </a:xfrm>
            <a:prstGeom prst="rect">
              <a:avLst/>
            </a:prstGeom>
          </p:spPr>
        </p:pic>
        <p:pic>
          <p:nvPicPr>
            <p:cNvPr id="54" name="図 53">
              <a:extLst>
                <a:ext uri="{FF2B5EF4-FFF2-40B4-BE49-F238E27FC236}">
                  <a16:creationId xmlns:a16="http://schemas.microsoft.com/office/drawing/2014/main" id="{8BEB9809-A7AC-4270-874B-65CB6F12CB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102576">
              <a:off x="6066097" y="-7272"/>
              <a:ext cx="141579" cy="217845"/>
            </a:xfrm>
            <a:prstGeom prst="rect">
              <a:avLst/>
            </a:prstGeom>
          </p:spPr>
        </p:pic>
      </p:grpSp>
      <p:pic>
        <p:nvPicPr>
          <p:cNvPr id="60" name="図 59">
            <a:extLst>
              <a:ext uri="{FF2B5EF4-FFF2-40B4-BE49-F238E27FC236}">
                <a16:creationId xmlns:a16="http://schemas.microsoft.com/office/drawing/2014/main" id="{EF996A3C-E23A-4555-9A24-94FCEAFD2C1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90926" y="140165"/>
            <a:ext cx="2258219" cy="1621329"/>
          </a:xfrm>
          <a:prstGeom prst="rect">
            <a:avLst/>
          </a:prstGeom>
        </p:spPr>
      </p:pic>
      <p:sp>
        <p:nvSpPr>
          <p:cNvPr id="10" name="正方形/長方形 9">
            <a:extLst>
              <a:ext uri="{FF2B5EF4-FFF2-40B4-BE49-F238E27FC236}">
                <a16:creationId xmlns:a16="http://schemas.microsoft.com/office/drawing/2014/main" id="{9DE472D9-E24F-42AC-B39E-BD73F975C397}"/>
              </a:ext>
            </a:extLst>
          </p:cNvPr>
          <p:cNvSpPr/>
          <p:nvPr/>
        </p:nvSpPr>
        <p:spPr>
          <a:xfrm>
            <a:off x="-535554" y="588901"/>
            <a:ext cx="7710987" cy="1694197"/>
          </a:xfrm>
          <a:prstGeom prst="rect">
            <a:avLst/>
          </a:prstGeom>
          <a:noFill/>
        </p:spPr>
        <p:txBody>
          <a:bodyPr wrap="none" lIns="98694" tIns="49347" rIns="98694" bIns="49347">
            <a:spAutoFit/>
          </a:bodyPr>
          <a:lstStyle/>
          <a:p>
            <a:pPr algn="ctr"/>
            <a:r>
              <a:rPr lang="ja-JP" altLang="en-US" sz="5181" b="1" dirty="0">
                <a:ln w="28575">
                  <a:solidFill>
                    <a:srgbClr val="FFC000"/>
                  </a:solidFill>
                  <a:prstDash val="solid"/>
                </a:ln>
                <a:solidFill>
                  <a:srgbClr val="FF0000"/>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rPr>
              <a:t>音楽とマイムで</a:t>
            </a:r>
            <a:endParaRPr lang="en-US" altLang="ja-JP" sz="5181" b="1" dirty="0">
              <a:ln w="28575">
                <a:solidFill>
                  <a:srgbClr val="FFC000"/>
                </a:solidFill>
                <a:prstDash val="solid"/>
              </a:ln>
              <a:solidFill>
                <a:srgbClr val="FF0000"/>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endParaRPr>
          </a:p>
          <a:p>
            <a:pPr algn="ctr"/>
            <a:r>
              <a:rPr lang="ja-JP" altLang="en-US" sz="5181" b="1" dirty="0">
                <a:ln w="28575">
                  <a:solidFill>
                    <a:srgbClr val="FFC000"/>
                  </a:solidFill>
                  <a:prstDash val="solid"/>
                </a:ln>
                <a:solidFill>
                  <a:srgbClr val="FF0000"/>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rPr>
              <a:t>　　　　一緒に遊ぼう！</a:t>
            </a:r>
            <a:endParaRPr lang="en-US" altLang="ja-JP" sz="5181" b="1" dirty="0">
              <a:ln w="28575">
                <a:solidFill>
                  <a:srgbClr val="FFC000"/>
                </a:solidFill>
                <a:prstDash val="solid"/>
              </a:ln>
              <a:solidFill>
                <a:srgbClr val="FF0000"/>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endParaRPr>
          </a:p>
        </p:txBody>
      </p:sp>
      <p:sp>
        <p:nvSpPr>
          <p:cNvPr id="63" name="正方形/長方形 62">
            <a:extLst>
              <a:ext uri="{FF2B5EF4-FFF2-40B4-BE49-F238E27FC236}">
                <a16:creationId xmlns:a16="http://schemas.microsoft.com/office/drawing/2014/main" id="{D269D002-049C-47C2-8BC9-1A87A3134441}"/>
              </a:ext>
            </a:extLst>
          </p:cNvPr>
          <p:cNvSpPr/>
          <p:nvPr/>
        </p:nvSpPr>
        <p:spPr>
          <a:xfrm rot="20459586">
            <a:off x="-59050" y="2513226"/>
            <a:ext cx="3302729" cy="1029784"/>
          </a:xfrm>
          <a:prstGeom prst="rect">
            <a:avLst/>
          </a:prstGeom>
          <a:noFill/>
          <a:ln w="0">
            <a:noFill/>
          </a:ln>
        </p:spPr>
        <p:txBody>
          <a:bodyPr wrap="none" lIns="98694" tIns="49347" rIns="98694" bIns="49347">
            <a:spAutoFit/>
          </a:bodyPr>
          <a:lstStyle/>
          <a:p>
            <a:pPr algn="ctr"/>
            <a:r>
              <a:rPr lang="ja-JP" altLang="en-US"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ほっしーと</a:t>
            </a:r>
            <a:endParaRPr lang="en-US" altLang="ja-JP"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愉快なひと時を！</a:t>
            </a:r>
          </a:p>
        </p:txBody>
      </p:sp>
      <p:sp>
        <p:nvSpPr>
          <p:cNvPr id="65" name="四角形: 角を丸くする 64">
            <a:extLst>
              <a:ext uri="{FF2B5EF4-FFF2-40B4-BE49-F238E27FC236}">
                <a16:creationId xmlns:a16="http://schemas.microsoft.com/office/drawing/2014/main" id="{B15DE411-7C9D-4CC1-9661-C6A78D31EA51}"/>
              </a:ext>
            </a:extLst>
          </p:cNvPr>
          <p:cNvSpPr/>
          <p:nvPr/>
        </p:nvSpPr>
        <p:spPr>
          <a:xfrm>
            <a:off x="83820" y="4153549"/>
            <a:ext cx="4206240" cy="3972046"/>
          </a:xfrm>
          <a:prstGeom prst="roundRect">
            <a:avLst/>
          </a:prstGeom>
          <a:blipFill>
            <a:blip r:embed="rId13"/>
            <a:tile tx="0" ty="0" sx="100000" sy="100000" flip="none" algn="tl"/>
          </a:blipFill>
          <a:ln/>
        </p:spPr>
        <p:style>
          <a:lnRef idx="0">
            <a:schemeClr val="accent2"/>
          </a:lnRef>
          <a:fillRef idx="3">
            <a:schemeClr val="accent2"/>
          </a:fillRef>
          <a:effectRef idx="3">
            <a:schemeClr val="accent2"/>
          </a:effectRef>
          <a:fontRef idx="minor">
            <a:schemeClr val="lt1"/>
          </a:fontRef>
        </p:style>
        <p:txBody>
          <a:bodyPr rtlCol="0" anchor="t"/>
          <a:lstStyle/>
          <a:p>
            <a:pPr algn="ctr"/>
            <a:r>
              <a:rPr kumimoji="1" lang="ja-JP" altLang="en-US"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a:t>
            </a:r>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ほっしー☆プロフィール　 </a:t>
            </a:r>
            <a:endParaRPr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飯島町出身。現在伊那養護学校教諭。演劇教育、表現活動等に長年取り組み、近年は「ことばのない世界」も「自由で」「フラットで」「とても創造的でワクワクする！」ことに気付き、パントマイムやごっこ遊びで老若男女、障害の有無にも全くかかわらず一緒に遊んで愉しく豊かな時間を創造し続けている。</a:t>
            </a:r>
            <a:endParaRPr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諏訪地区高校演劇審査員、ふじみどらますくーる主宰</a:t>
            </a:r>
            <a:endParaRPr kumimoji="1" lang="en-US" altLang="ja-JP" sz="2115"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p:txBody>
      </p:sp>
      <p:pic>
        <p:nvPicPr>
          <p:cNvPr id="66" name="図 65">
            <a:extLst>
              <a:ext uri="{FF2B5EF4-FFF2-40B4-BE49-F238E27FC236}">
                <a16:creationId xmlns:a16="http://schemas.microsoft.com/office/drawing/2014/main" id="{D26ABDF3-98B5-4290-B2E5-6660AF3A10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1576" y="8415587"/>
            <a:ext cx="2917382" cy="2061572"/>
          </a:xfrm>
          <a:prstGeom prst="rect">
            <a:avLst/>
          </a:prstGeom>
        </p:spPr>
      </p:pic>
      <p:sp>
        <p:nvSpPr>
          <p:cNvPr id="67" name="四角形: 角を丸くする 66">
            <a:extLst>
              <a:ext uri="{FF2B5EF4-FFF2-40B4-BE49-F238E27FC236}">
                <a16:creationId xmlns:a16="http://schemas.microsoft.com/office/drawing/2014/main" id="{F830F0CE-012C-4545-BC20-B2FB7911F09D}"/>
              </a:ext>
            </a:extLst>
          </p:cNvPr>
          <p:cNvSpPr/>
          <p:nvPr/>
        </p:nvSpPr>
        <p:spPr>
          <a:xfrm>
            <a:off x="152927" y="8181547"/>
            <a:ext cx="4137133" cy="2454313"/>
          </a:xfrm>
          <a:prstGeom prst="roundRect">
            <a:avLst/>
          </a:prstGeom>
          <a:blipFill>
            <a:blip r:embed="rId13"/>
            <a:tile tx="0" ty="0" sx="100000" sy="100000" flip="none" algn="tl"/>
          </a:blipFill>
          <a:ln/>
        </p:spPr>
        <p:style>
          <a:lnRef idx="0">
            <a:schemeClr val="accent2"/>
          </a:lnRef>
          <a:fillRef idx="3">
            <a:schemeClr val="accent2"/>
          </a:fillRef>
          <a:effectRef idx="3">
            <a:schemeClr val="accent2"/>
          </a:effectRef>
          <a:fontRef idx="minor">
            <a:schemeClr val="lt1"/>
          </a:fontRef>
        </p:style>
        <p:txBody>
          <a:bodyPr wrap="none" rtlCol="0" anchor="t">
            <a:noAutofit/>
          </a:bodyPr>
          <a:lstStyle/>
          <a:p>
            <a:r>
              <a:rPr kumimoji="1" lang="ja-JP" altLang="en-US"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a:t>
            </a:r>
            <a:r>
              <a:rPr kumimoji="1" lang="en-US" altLang="ja-JP" sz="2115" dirty="0" err="1">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Maalem</a:t>
            </a:r>
            <a:endParaRPr kumimoji="1" lang="en-US" altLang="ja-JP"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作曲を中心に活動する、行き当たり</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ばったりなグループ。思い付きで、</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色んなものを創造しています。</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今回はギターと歌を演奏します。</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飛び入り参加大歓迎！一緒に歌おう！</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あの有名な</a:t>
            </a:r>
            <a:r>
              <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youtuber</a:t>
            </a:r>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の曲が</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聞けるかも？</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endParaRPr kumimoji="1" lang="en-US" altLang="ja-JP" sz="2115"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p:txBody>
      </p:sp>
      <p:grpSp>
        <p:nvGrpSpPr>
          <p:cNvPr id="2" name="グループ化 1">
            <a:extLst>
              <a:ext uri="{FF2B5EF4-FFF2-40B4-BE49-F238E27FC236}">
                <a16:creationId xmlns:a16="http://schemas.microsoft.com/office/drawing/2014/main" id="{53797375-806B-4B1D-8D26-03C017ACC9AB}"/>
              </a:ext>
            </a:extLst>
          </p:cNvPr>
          <p:cNvGrpSpPr/>
          <p:nvPr/>
        </p:nvGrpSpPr>
        <p:grpSpPr>
          <a:xfrm>
            <a:off x="4199831" y="4254609"/>
            <a:ext cx="3359844" cy="3568042"/>
            <a:chOff x="4199831" y="4254609"/>
            <a:chExt cx="3359844" cy="3568042"/>
          </a:xfrm>
        </p:grpSpPr>
        <p:pic>
          <p:nvPicPr>
            <p:cNvPr id="12" name="図 11">
              <a:extLst>
                <a:ext uri="{FF2B5EF4-FFF2-40B4-BE49-F238E27FC236}">
                  <a16:creationId xmlns:a16="http://schemas.microsoft.com/office/drawing/2014/main" id="{F9200452-92FE-40C5-8FFA-2CD28B2CBDB6}"/>
                </a:ext>
              </a:extLst>
            </p:cNvPr>
            <p:cNvPicPr>
              <a:picLocks noChangeAspect="1"/>
            </p:cNvPicPr>
            <p:nvPr/>
          </p:nvPicPr>
          <p:blipFill rotWithShape="1">
            <a:blip r:embed="rId15">
              <a:extLst>
                <a:ext uri="{28A0092B-C50C-407E-A947-70E740481C1C}">
                  <a14:useLocalDpi xmlns:a14="http://schemas.microsoft.com/office/drawing/2010/main" val="0"/>
                </a:ext>
              </a:extLst>
            </a:blip>
            <a:srcRect l="44997" t="27124"/>
            <a:stretch/>
          </p:blipFill>
          <p:spPr>
            <a:xfrm>
              <a:off x="4199831" y="4254609"/>
              <a:ext cx="3359844" cy="2962908"/>
            </a:xfrm>
            <a:prstGeom prst="rect">
              <a:avLst/>
            </a:prstGeom>
          </p:spPr>
        </p:pic>
        <p:pic>
          <p:nvPicPr>
            <p:cNvPr id="74" name="図 73">
              <a:extLst>
                <a:ext uri="{FF2B5EF4-FFF2-40B4-BE49-F238E27FC236}">
                  <a16:creationId xmlns:a16="http://schemas.microsoft.com/office/drawing/2014/main" id="{ED7DC546-1329-40EA-B459-BCE3B011C5E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29231" y="6556884"/>
              <a:ext cx="2883553" cy="1265767"/>
            </a:xfrm>
            <a:prstGeom prst="rect">
              <a:avLst/>
            </a:prstGeom>
          </p:spPr>
        </p:pic>
      </p:grpSp>
      <p:sp>
        <p:nvSpPr>
          <p:cNvPr id="3" name="テキスト ボックス 2">
            <a:extLst>
              <a:ext uri="{FF2B5EF4-FFF2-40B4-BE49-F238E27FC236}">
                <a16:creationId xmlns:a16="http://schemas.microsoft.com/office/drawing/2014/main" id="{DE2F497E-A6C7-460C-9095-B034691B36E2}"/>
              </a:ext>
            </a:extLst>
          </p:cNvPr>
          <p:cNvSpPr txBox="1"/>
          <p:nvPr/>
        </p:nvSpPr>
        <p:spPr>
          <a:xfrm>
            <a:off x="3494537" y="2472118"/>
            <a:ext cx="3359845" cy="1569660"/>
          </a:xfrm>
          <a:prstGeom prst="rect">
            <a:avLst/>
          </a:prstGeom>
          <a:solidFill>
            <a:schemeClr val="bg1"/>
          </a:solidFill>
        </p:spPr>
        <p:txBody>
          <a:bodyPr wrap="square" rtlCol="0">
            <a:spAutoFit/>
          </a:bodyPr>
          <a:lstStyle/>
          <a:p>
            <a:pPr algn="ctr"/>
            <a:r>
              <a:rPr kumimoji="1" lang="ja-JP" altLang="en-US" sz="9600" dirty="0">
                <a:latin typeface="07やさしさゴシックボールド" panose="02000600000000000000" pitchFamily="2" charset="-128"/>
                <a:ea typeface="07やさしさゴシックボールド" panose="02000600000000000000" pitchFamily="2" charset="-128"/>
              </a:rPr>
              <a:t>延期</a:t>
            </a:r>
          </a:p>
        </p:txBody>
      </p:sp>
    </p:spTree>
    <p:extLst>
      <p:ext uri="{BB962C8B-B14F-4D97-AF65-F5344CB8AC3E}">
        <p14:creationId xmlns:p14="http://schemas.microsoft.com/office/powerpoint/2010/main" val="394025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D2AA9684-FD5F-43FC-B24A-49576FDE81CB}"/>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0375" b="8375"/>
          <a:stretch/>
        </p:blipFill>
        <p:spPr>
          <a:xfrm>
            <a:off x="0" y="-1"/>
            <a:ext cx="7559675" cy="10691813"/>
          </a:xfrm>
          <a:prstGeom prst="rect">
            <a:avLst/>
          </a:prstGeom>
        </p:spPr>
      </p:pic>
      <p:pic>
        <p:nvPicPr>
          <p:cNvPr id="5" name="図 4" hidden="1">
            <a:extLst>
              <a:ext uri="{FF2B5EF4-FFF2-40B4-BE49-F238E27FC236}">
                <a16:creationId xmlns:a16="http://schemas.microsoft.com/office/drawing/2014/main" id="{44071AD8-65E4-4447-A493-869A764E8EB9}"/>
              </a:ext>
            </a:extLst>
          </p:cNvPr>
          <p:cNvPicPr>
            <a:picLocks noChangeAspect="1"/>
          </p:cNvPicPr>
          <p:nvPr/>
        </p:nvPicPr>
        <p:blipFill rotWithShape="1">
          <a:blip r:embed="rId5">
            <a:extLst>
              <a:ext uri="{28A0092B-C50C-407E-A947-70E740481C1C}">
                <a14:useLocalDpi xmlns:a14="http://schemas.microsoft.com/office/drawing/2010/main" val="0"/>
              </a:ext>
            </a:extLst>
          </a:blip>
          <a:srcRect l="1" r="-1"/>
          <a:stretch/>
        </p:blipFill>
        <p:spPr>
          <a:xfrm>
            <a:off x="78825" y="110864"/>
            <a:ext cx="7402024" cy="10470084"/>
          </a:xfrm>
          <a:prstGeom prst="rect">
            <a:avLst/>
          </a:prstGeom>
        </p:spPr>
      </p:pic>
      <p:sp>
        <p:nvSpPr>
          <p:cNvPr id="30" name="正方形/長方形 29">
            <a:extLst>
              <a:ext uri="{FF2B5EF4-FFF2-40B4-BE49-F238E27FC236}">
                <a16:creationId xmlns:a16="http://schemas.microsoft.com/office/drawing/2014/main" id="{C3C56396-5DC7-41AC-85D7-1625A7DB35BE}"/>
              </a:ext>
            </a:extLst>
          </p:cNvPr>
          <p:cNvSpPr/>
          <p:nvPr/>
        </p:nvSpPr>
        <p:spPr>
          <a:xfrm>
            <a:off x="2204616" y="0"/>
            <a:ext cx="3150444" cy="764199"/>
          </a:xfrm>
          <a:prstGeom prst="rect">
            <a:avLst/>
          </a:prstGeom>
          <a:noFill/>
        </p:spPr>
        <p:txBody>
          <a:bodyPr wrap="none" lIns="98694" tIns="49347" rIns="98694" bIns="49347">
            <a:spAutoFit/>
          </a:bodyPr>
          <a:lstStyle/>
          <a:p>
            <a:pPr algn="ctr"/>
            <a:r>
              <a:rPr lang="ja-JP" altLang="en-US"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まちの駅</a:t>
            </a:r>
            <a:r>
              <a:rPr lang="en-US" altLang="ja-JP"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2</a:t>
            </a:r>
            <a:r>
              <a:rPr lang="ja-JP" altLang="en-US"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号店活用事業</a:t>
            </a:r>
            <a:endParaRPr lang="en-US" altLang="ja-JP"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利用者主催企画</a:t>
            </a:r>
            <a:r>
              <a:rPr lang="en-US" altLang="ja-JP"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Vol.2</a:t>
            </a:r>
            <a:endParaRPr lang="ja-JP" altLang="en-US" sz="2159" b="1" dirty="0">
              <a:ln w="0">
                <a:solidFill>
                  <a:schemeClr val="bg1"/>
                </a:solidFill>
              </a:ln>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p:txBody>
      </p:sp>
      <p:sp>
        <p:nvSpPr>
          <p:cNvPr id="32" name="四角形: 角を丸くする 31">
            <a:extLst>
              <a:ext uri="{FF2B5EF4-FFF2-40B4-BE49-F238E27FC236}">
                <a16:creationId xmlns:a16="http://schemas.microsoft.com/office/drawing/2014/main" id="{90E622ED-A81B-4A0A-ACA0-A939C42FD60F}"/>
              </a:ext>
            </a:extLst>
          </p:cNvPr>
          <p:cNvSpPr/>
          <p:nvPr/>
        </p:nvSpPr>
        <p:spPr>
          <a:xfrm>
            <a:off x="2832415" y="2276226"/>
            <a:ext cx="4744771" cy="1828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885"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2/23</a:t>
            </a:r>
            <a:r>
              <a:rPr lang="ja-JP" altLang="en-US" sz="3885"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（日）</a:t>
            </a:r>
            <a:r>
              <a:rPr lang="en-US" altLang="ja-JP" sz="3022"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13:00</a:t>
            </a:r>
            <a:r>
              <a:rPr lang="ja-JP" altLang="en-US" sz="3022"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a:t>
            </a:r>
            <a:endParaRPr lang="en-US" altLang="ja-JP"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endParaRPr>
          </a:p>
          <a:p>
            <a:pPr algn="ctr"/>
            <a:r>
              <a:rPr lang="en-US" altLang="ja-JP"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at</a:t>
            </a:r>
            <a:r>
              <a:rPr lang="ja-JP" altLang="en-US"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　飯島駅前　</a:t>
            </a:r>
            <a:endParaRPr lang="en-US" altLang="ja-JP"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「まちの駅</a:t>
            </a:r>
            <a:r>
              <a:rPr lang="en-US" altLang="ja-JP"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2</a:t>
            </a:r>
            <a:r>
              <a:rPr lang="ja-JP" altLang="en-US" sz="2590" b="1" dirty="0">
                <a:ln w="19050" cmpd="sng">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号店」</a:t>
            </a:r>
          </a:p>
          <a:p>
            <a:pPr algn="ctr"/>
            <a:endParaRPr kumimoji="1" lang="ja-JP" altLang="en-US" sz="1511" dirty="0">
              <a:ln w="19050">
                <a:solidFill>
                  <a:schemeClr val="tx1">
                    <a:lumMod val="75000"/>
                    <a:lumOff val="25000"/>
                  </a:schemeClr>
                </a:solidFill>
              </a:ln>
              <a:solidFill>
                <a:schemeClr val="bg1"/>
              </a:solidFill>
            </a:endParaRPr>
          </a:p>
        </p:txBody>
      </p:sp>
      <p:pic>
        <p:nvPicPr>
          <p:cNvPr id="37" name="図 36">
            <a:extLst>
              <a:ext uri="{FF2B5EF4-FFF2-40B4-BE49-F238E27FC236}">
                <a16:creationId xmlns:a16="http://schemas.microsoft.com/office/drawing/2014/main" id="{2816A043-81A3-4D29-BBF2-6DE75F2DA7B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6200000">
            <a:off x="5703450" y="179770"/>
            <a:ext cx="916886" cy="1145268"/>
          </a:xfrm>
          <a:prstGeom prst="rect">
            <a:avLst/>
          </a:prstGeom>
        </p:spPr>
      </p:pic>
      <p:grpSp>
        <p:nvGrpSpPr>
          <p:cNvPr id="55" name="グループ化 54">
            <a:extLst>
              <a:ext uri="{FF2B5EF4-FFF2-40B4-BE49-F238E27FC236}">
                <a16:creationId xmlns:a16="http://schemas.microsoft.com/office/drawing/2014/main" id="{05399845-2592-400C-9A7E-31FDAAA205D6}"/>
              </a:ext>
            </a:extLst>
          </p:cNvPr>
          <p:cNvGrpSpPr/>
          <p:nvPr/>
        </p:nvGrpSpPr>
        <p:grpSpPr>
          <a:xfrm>
            <a:off x="6043519" y="-35350"/>
            <a:ext cx="1934223" cy="1934223"/>
            <a:chOff x="5550372" y="-32752"/>
            <a:chExt cx="1792064" cy="1792064"/>
          </a:xfrm>
        </p:grpSpPr>
        <p:pic>
          <p:nvPicPr>
            <p:cNvPr id="42" name="図 41">
              <a:extLst>
                <a:ext uri="{FF2B5EF4-FFF2-40B4-BE49-F238E27FC236}">
                  <a16:creationId xmlns:a16="http://schemas.microsoft.com/office/drawing/2014/main" id="{0DF13F9E-6B7F-47E4-B13D-7CF0DCDE8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0372" y="-32752"/>
              <a:ext cx="1792064" cy="1792064"/>
            </a:xfrm>
            <a:prstGeom prst="rect">
              <a:avLst/>
            </a:prstGeom>
          </p:spPr>
        </p:pic>
        <p:pic>
          <p:nvPicPr>
            <p:cNvPr id="54" name="図 53">
              <a:extLst>
                <a:ext uri="{FF2B5EF4-FFF2-40B4-BE49-F238E27FC236}">
                  <a16:creationId xmlns:a16="http://schemas.microsoft.com/office/drawing/2014/main" id="{8BEB9809-A7AC-4270-874B-65CB6F12CB98}"/>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rot="19102576">
              <a:off x="6066097" y="-7272"/>
              <a:ext cx="141579" cy="217845"/>
            </a:xfrm>
            <a:prstGeom prst="rect">
              <a:avLst/>
            </a:prstGeom>
          </p:spPr>
        </p:pic>
      </p:grpSp>
      <p:pic>
        <p:nvPicPr>
          <p:cNvPr id="60" name="図 59">
            <a:extLst>
              <a:ext uri="{FF2B5EF4-FFF2-40B4-BE49-F238E27FC236}">
                <a16:creationId xmlns:a16="http://schemas.microsoft.com/office/drawing/2014/main" id="{EF996A3C-E23A-4555-9A24-94FCEAFD2C1C}"/>
              </a:ext>
            </a:extLst>
          </p:cNvPr>
          <p:cNvPicPr>
            <a:picLocks noChangeAspect="1"/>
          </p:cNvPicPr>
          <p:nvPr/>
        </p:nvPicPr>
        <p:blipFill>
          <a:blip r:embed="rId10">
            <a:grayscl/>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7511" y="-9486"/>
            <a:ext cx="2466656" cy="1770981"/>
          </a:xfrm>
          <a:prstGeom prst="rect">
            <a:avLst/>
          </a:prstGeom>
        </p:spPr>
      </p:pic>
      <p:sp>
        <p:nvSpPr>
          <p:cNvPr id="10" name="正方形/長方形 9">
            <a:extLst>
              <a:ext uri="{FF2B5EF4-FFF2-40B4-BE49-F238E27FC236}">
                <a16:creationId xmlns:a16="http://schemas.microsoft.com/office/drawing/2014/main" id="{9DE472D9-E24F-42AC-B39E-BD73F975C397}"/>
              </a:ext>
            </a:extLst>
          </p:cNvPr>
          <p:cNvSpPr/>
          <p:nvPr/>
        </p:nvSpPr>
        <p:spPr>
          <a:xfrm>
            <a:off x="-535554" y="588901"/>
            <a:ext cx="7710987" cy="1694197"/>
          </a:xfrm>
          <a:prstGeom prst="rect">
            <a:avLst/>
          </a:prstGeom>
          <a:noFill/>
        </p:spPr>
        <p:txBody>
          <a:bodyPr wrap="none" lIns="98694" tIns="49347" rIns="98694" bIns="49347">
            <a:spAutoFit/>
          </a:bodyPr>
          <a:lstStyle/>
          <a:p>
            <a:pPr algn="ctr"/>
            <a:r>
              <a:rPr lang="ja-JP" altLang="en-US" sz="5181" b="1" dirty="0">
                <a:ln w="19050">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rPr>
              <a:t>音楽とマイムで</a:t>
            </a:r>
            <a:endParaRPr lang="en-US" altLang="ja-JP" sz="5181" b="1" dirty="0">
              <a:ln w="19050">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endParaRPr>
          </a:p>
          <a:p>
            <a:pPr algn="ctr"/>
            <a:r>
              <a:rPr lang="ja-JP" altLang="en-US" sz="5181" b="1" dirty="0">
                <a:ln w="19050">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rPr>
              <a:t>　　　　一緒に遊ぼう！</a:t>
            </a:r>
            <a:endParaRPr lang="en-US" altLang="ja-JP" sz="5181" b="1" dirty="0">
              <a:ln w="19050">
                <a:solidFill>
                  <a:schemeClr val="tx1">
                    <a:lumMod val="75000"/>
                    <a:lumOff val="25000"/>
                  </a:schemeClr>
                </a:solidFill>
                <a:prstDash val="solid"/>
              </a:ln>
              <a:solidFill>
                <a:schemeClr val="bg1"/>
              </a:solidFill>
              <a:effectLst>
                <a:outerShdw blurRad="38100" dist="38100" dir="2700000" algn="tl">
                  <a:srgbClr val="000000">
                    <a:alpha val="43137"/>
                  </a:srgbClr>
                </a:outerShdw>
              </a:effectLst>
              <a:latin typeface="ＤＦ極太丸ゴシック体 Std" panose="02000C00000000000000" pitchFamily="50" charset="-128"/>
              <a:ea typeface="ＤＦ極太丸ゴシック体 Std" panose="02000C00000000000000" pitchFamily="50" charset="-128"/>
            </a:endParaRPr>
          </a:p>
        </p:txBody>
      </p:sp>
      <p:pic>
        <p:nvPicPr>
          <p:cNvPr id="22" name="図 21">
            <a:extLst>
              <a:ext uri="{FF2B5EF4-FFF2-40B4-BE49-F238E27FC236}">
                <a16:creationId xmlns:a16="http://schemas.microsoft.com/office/drawing/2014/main" id="{BF893B95-D97F-4318-B935-98790F58584A}"/>
              </a:ext>
            </a:extLst>
          </p:cNvPr>
          <p:cNvPicPr>
            <a:picLocks noChangeAspect="1"/>
          </p:cNvPicPr>
          <p:nvPr/>
        </p:nvPicPr>
        <p:blipFill rotWithShape="1">
          <a:blip r:embed="rId12">
            <a:grayscl/>
            <a:extLst>
              <a:ext uri="{28A0092B-C50C-407E-A947-70E740481C1C}">
                <a14:useLocalDpi xmlns:a14="http://schemas.microsoft.com/office/drawing/2010/main" val="0"/>
              </a:ext>
            </a:extLst>
          </a:blip>
          <a:srcRect l="29193" t="11040" r="31629" b="-1280"/>
          <a:stretch/>
        </p:blipFill>
        <p:spPr>
          <a:xfrm>
            <a:off x="819788" y="1575846"/>
            <a:ext cx="1951342" cy="3366946"/>
          </a:xfrm>
          <a:prstGeom prst="rect">
            <a:avLst/>
          </a:prstGeom>
        </p:spPr>
      </p:pic>
      <p:sp>
        <p:nvSpPr>
          <p:cNvPr id="23" name="正方形/長方形 22">
            <a:extLst>
              <a:ext uri="{FF2B5EF4-FFF2-40B4-BE49-F238E27FC236}">
                <a16:creationId xmlns:a16="http://schemas.microsoft.com/office/drawing/2014/main" id="{8D668669-C4F3-4543-8A9B-12532040DCC0}"/>
              </a:ext>
            </a:extLst>
          </p:cNvPr>
          <p:cNvSpPr/>
          <p:nvPr/>
        </p:nvSpPr>
        <p:spPr>
          <a:xfrm rot="20459586">
            <a:off x="-135911" y="2457345"/>
            <a:ext cx="3302729" cy="1029784"/>
          </a:xfrm>
          <a:prstGeom prst="rect">
            <a:avLst/>
          </a:prstGeom>
          <a:noFill/>
          <a:ln w="0">
            <a:noFill/>
          </a:ln>
        </p:spPr>
        <p:txBody>
          <a:bodyPr wrap="none" lIns="98694" tIns="49347" rIns="98694" bIns="49347">
            <a:spAutoFit/>
          </a:bodyPr>
          <a:lstStyle/>
          <a:p>
            <a:pPr algn="ctr"/>
            <a:r>
              <a:rPr lang="ja-JP" altLang="en-US"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ほっしーと</a:t>
            </a:r>
            <a:endParaRPr lang="en-US" altLang="ja-JP"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3022" b="1" dirty="0">
                <a:ln w="12700">
                  <a:solidFill>
                    <a:schemeClr val="tx1"/>
                  </a:solidFill>
                </a:ln>
                <a:solidFill>
                  <a:schemeClr val="bg1"/>
                </a:solidFill>
                <a:effectLst>
                  <a:outerShdw blurRad="38100" dist="19050" dir="2700000" algn="tl" rotWithShape="0">
                    <a:schemeClr val="dk1">
                      <a:alpha val="40000"/>
                    </a:schemeClr>
                  </a:outerShdw>
                </a:effectLst>
                <a:latin typeface="07やさしさゴシックボールド" panose="02000600000000000000" pitchFamily="2" charset="-128"/>
                <a:ea typeface="07やさしさゴシックボールド" panose="02000600000000000000" pitchFamily="2" charset="-128"/>
              </a:rPr>
              <a:t>愉快なひと時を！</a:t>
            </a:r>
          </a:p>
        </p:txBody>
      </p:sp>
      <p:sp>
        <p:nvSpPr>
          <p:cNvPr id="24" name="四角形: 角を丸くする 23">
            <a:extLst>
              <a:ext uri="{FF2B5EF4-FFF2-40B4-BE49-F238E27FC236}">
                <a16:creationId xmlns:a16="http://schemas.microsoft.com/office/drawing/2014/main" id="{D566C144-7D4D-4354-8F88-F8A4FDADB7A0}"/>
              </a:ext>
            </a:extLst>
          </p:cNvPr>
          <p:cNvSpPr/>
          <p:nvPr/>
        </p:nvSpPr>
        <p:spPr>
          <a:xfrm>
            <a:off x="76066" y="4005132"/>
            <a:ext cx="4422522" cy="3972046"/>
          </a:xfrm>
          <a:prstGeom prst="roundRect">
            <a:avLst/>
          </a:prstGeom>
          <a:blipFill>
            <a:blip r:embed="rId13">
              <a:grayscl/>
            </a:blip>
            <a:tile tx="0" ty="0" sx="100000" sy="100000" flip="none" algn="tl"/>
          </a:blipFill>
          <a:ln/>
        </p:spPr>
        <p:style>
          <a:lnRef idx="0">
            <a:schemeClr val="accent2"/>
          </a:lnRef>
          <a:fillRef idx="3">
            <a:schemeClr val="accent2"/>
          </a:fillRef>
          <a:effectRef idx="3">
            <a:schemeClr val="accent2"/>
          </a:effectRef>
          <a:fontRef idx="minor">
            <a:schemeClr val="lt1"/>
          </a:fontRef>
        </p:style>
        <p:txBody>
          <a:bodyPr rtlCol="0" anchor="t"/>
          <a:lstStyle/>
          <a:p>
            <a:pPr algn="ctr"/>
            <a:r>
              <a:rPr kumimoji="1" lang="ja-JP" altLang="en-US"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a:t>
            </a:r>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ほっしー☆プロフィール　 </a:t>
            </a:r>
            <a:endParaRPr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飯島町出身。現在伊那養護学校教諭。演劇教育、表現活動等に長年取り組み、近年は「ことばのない世界」も「自由で」「フラットで」「とても創造的でワクワクする！」ことに気付き、パントマイムやごっこ遊びで老若男女、障害の有無にも全くかかわらず一緒に遊んで愉しく豊かな時間を創造し続けている。</a:t>
            </a:r>
            <a:endParaRPr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諏訪地区高校演劇審査員、ふじみどらますくーる主宰</a:t>
            </a:r>
            <a:endParaRPr kumimoji="1" lang="en-US" altLang="ja-JP" sz="2115"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p:txBody>
      </p:sp>
      <p:sp>
        <p:nvSpPr>
          <p:cNvPr id="27" name="四角形: 角を丸くする 26">
            <a:extLst>
              <a:ext uri="{FF2B5EF4-FFF2-40B4-BE49-F238E27FC236}">
                <a16:creationId xmlns:a16="http://schemas.microsoft.com/office/drawing/2014/main" id="{D7A5D38B-9721-4888-AA56-5BFB3A0B8586}"/>
              </a:ext>
            </a:extLst>
          </p:cNvPr>
          <p:cNvSpPr/>
          <p:nvPr/>
        </p:nvSpPr>
        <p:spPr>
          <a:xfrm>
            <a:off x="76066" y="8125666"/>
            <a:ext cx="4377285" cy="2454313"/>
          </a:xfrm>
          <a:prstGeom prst="roundRect">
            <a:avLst/>
          </a:prstGeom>
          <a:blipFill>
            <a:blip r:embed="rId13">
              <a:grayscl/>
            </a:blip>
            <a:tile tx="0" ty="0" sx="100000" sy="100000" flip="none" algn="tl"/>
          </a:blipFill>
          <a:ln/>
        </p:spPr>
        <p:style>
          <a:lnRef idx="0">
            <a:schemeClr val="accent2"/>
          </a:lnRef>
          <a:fillRef idx="3">
            <a:schemeClr val="accent2"/>
          </a:fillRef>
          <a:effectRef idx="3">
            <a:schemeClr val="accent2"/>
          </a:effectRef>
          <a:fontRef idx="minor">
            <a:schemeClr val="lt1"/>
          </a:fontRef>
        </p:style>
        <p:txBody>
          <a:bodyPr wrap="none" rtlCol="0" anchor="t">
            <a:noAutofit/>
          </a:bodyPr>
          <a:lstStyle/>
          <a:p>
            <a:r>
              <a:rPr kumimoji="1" lang="ja-JP" altLang="en-US"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a:t>
            </a:r>
            <a:r>
              <a:rPr kumimoji="1" lang="en-US" altLang="ja-JP" sz="2115" dirty="0" err="1">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rPr>
              <a:t>Maalem</a:t>
            </a:r>
            <a:endParaRPr kumimoji="1" lang="en-US" altLang="ja-JP" sz="2115" dirty="0">
              <a:solidFill>
                <a:schemeClr val="tx1"/>
              </a:solidFill>
              <a:effectLst>
                <a:outerShdw blurRad="38100" dist="38100" dir="2700000" algn="tl">
                  <a:srgbClr val="000000">
                    <a:alpha val="43137"/>
                  </a:srgbClr>
                </a:outerShdw>
              </a:effectLst>
              <a:latin typeface="ＤＦまるもじ体 Std W9" panose="04000900000000000000" pitchFamily="82" charset="-128"/>
              <a:ea typeface="ＤＦまるもじ体 Std W9" panose="040009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作曲を中心に活動する、行き当たり</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ばったりなグループ。思い付きで、</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色んなものを創造しています。</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今回は一人で、ギターと歌を演奏</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します。あの有名な</a:t>
            </a:r>
            <a:r>
              <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youtuber</a:t>
            </a:r>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の曲が</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r>
              <a:rPr kumimoji="1" lang="ja-JP" altLang="en-US"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rPr>
              <a:t>聞けるかも？</a:t>
            </a:r>
            <a:endParaRPr kumimoji="1" lang="en-US" altLang="ja-JP"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a:p>
            <a:endParaRPr kumimoji="1" lang="en-US" altLang="ja-JP" sz="2115" dirty="0">
              <a:solidFill>
                <a:schemeClr val="tx1"/>
              </a:solidFill>
              <a:effectLst>
                <a:outerShdw blurRad="38100" dist="38100" dir="2700000" algn="tl">
                  <a:srgbClr val="000000">
                    <a:alpha val="43137"/>
                  </a:srgbClr>
                </a:outerShdw>
              </a:effectLst>
              <a:latin typeface="ＤＦクラフト遊 Std W7" panose="040B0700000000000000" pitchFamily="82" charset="-128"/>
              <a:ea typeface="ＤＦクラフト遊 Std W7" panose="040B0700000000000000" pitchFamily="82" charset="-128"/>
            </a:endParaRPr>
          </a:p>
        </p:txBody>
      </p:sp>
      <p:pic>
        <p:nvPicPr>
          <p:cNvPr id="29" name="図 28">
            <a:extLst>
              <a:ext uri="{FF2B5EF4-FFF2-40B4-BE49-F238E27FC236}">
                <a16:creationId xmlns:a16="http://schemas.microsoft.com/office/drawing/2014/main" id="{4F00D4E1-9032-4AD9-A24A-D414DA1880E1}"/>
              </a:ext>
            </a:extLst>
          </p:cNvPr>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4547822" y="8415587"/>
            <a:ext cx="2917382" cy="2061572"/>
          </a:xfrm>
          <a:prstGeom prst="rect">
            <a:avLst/>
          </a:prstGeom>
        </p:spPr>
      </p:pic>
      <p:grpSp>
        <p:nvGrpSpPr>
          <p:cNvPr id="2" name="グループ化 1">
            <a:extLst>
              <a:ext uri="{FF2B5EF4-FFF2-40B4-BE49-F238E27FC236}">
                <a16:creationId xmlns:a16="http://schemas.microsoft.com/office/drawing/2014/main" id="{84C69C21-80AF-4322-8859-DC6DED774E07}"/>
              </a:ext>
            </a:extLst>
          </p:cNvPr>
          <p:cNvGrpSpPr/>
          <p:nvPr/>
        </p:nvGrpSpPr>
        <p:grpSpPr>
          <a:xfrm>
            <a:off x="4326591" y="4327776"/>
            <a:ext cx="3359844" cy="3511830"/>
            <a:chOff x="4230474" y="4310821"/>
            <a:chExt cx="3359844" cy="3511830"/>
          </a:xfrm>
        </p:grpSpPr>
        <p:pic>
          <p:nvPicPr>
            <p:cNvPr id="28" name="図 27">
              <a:extLst>
                <a:ext uri="{FF2B5EF4-FFF2-40B4-BE49-F238E27FC236}">
                  <a16:creationId xmlns:a16="http://schemas.microsoft.com/office/drawing/2014/main" id="{25781AE1-E0A0-4894-A3EE-D106794411BB}"/>
                </a:ext>
              </a:extLst>
            </p:cNvPr>
            <p:cNvPicPr>
              <a:picLocks noChangeAspect="1"/>
            </p:cNvPicPr>
            <p:nvPr/>
          </p:nvPicPr>
          <p:blipFill rotWithShape="1">
            <a:blip r:embed="rId15">
              <a:grayscl/>
              <a:extLst>
                <a:ext uri="{28A0092B-C50C-407E-A947-70E740481C1C}">
                  <a14:useLocalDpi xmlns:a14="http://schemas.microsoft.com/office/drawing/2010/main" val="0"/>
                </a:ext>
              </a:extLst>
            </a:blip>
            <a:srcRect l="44997" t="27124"/>
            <a:stretch/>
          </p:blipFill>
          <p:spPr>
            <a:xfrm>
              <a:off x="4230474" y="4310821"/>
              <a:ext cx="3359844" cy="2962908"/>
            </a:xfrm>
            <a:prstGeom prst="rect">
              <a:avLst/>
            </a:prstGeom>
          </p:spPr>
        </p:pic>
        <p:pic>
          <p:nvPicPr>
            <p:cNvPr id="31" name="図 30">
              <a:extLst>
                <a:ext uri="{FF2B5EF4-FFF2-40B4-BE49-F238E27FC236}">
                  <a16:creationId xmlns:a16="http://schemas.microsoft.com/office/drawing/2014/main" id="{68265B13-A244-494A-A72A-66A210DB8396}"/>
                </a:ext>
              </a:extLst>
            </p:cNvPr>
            <p:cNvPicPr>
              <a:picLocks noChangeAspect="1"/>
            </p:cNvPicPr>
            <p:nvPr/>
          </p:nvPicPr>
          <p:blipFill>
            <a:blip r:embed="rId16">
              <a:grayscl/>
              <a:extLst>
                <a:ext uri="{28A0092B-C50C-407E-A947-70E740481C1C}">
                  <a14:useLocalDpi xmlns:a14="http://schemas.microsoft.com/office/drawing/2010/main" val="0"/>
                </a:ext>
              </a:extLst>
            </a:blip>
            <a:stretch>
              <a:fillRect/>
            </a:stretch>
          </p:blipFill>
          <p:spPr>
            <a:xfrm>
              <a:off x="4529231" y="6556884"/>
              <a:ext cx="2883553" cy="1265767"/>
            </a:xfrm>
            <a:prstGeom prst="rect">
              <a:avLst/>
            </a:prstGeom>
          </p:spPr>
        </p:pic>
      </p:grpSp>
    </p:spTree>
    <p:extLst>
      <p:ext uri="{BB962C8B-B14F-4D97-AF65-F5344CB8AC3E}">
        <p14:creationId xmlns:p14="http://schemas.microsoft.com/office/powerpoint/2010/main" val="41666809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374</Words>
  <Application>Microsoft Office PowerPoint</Application>
  <PresentationFormat>ユーザー設定</PresentationFormat>
  <Paragraphs>40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07やさしさゴシックボールド</vt:lpstr>
      <vt:lpstr>ＤＦクラフト遊 Std W7</vt:lpstr>
      <vt:lpstr>ＤＦまるもじ体 Std W9</vt:lpstr>
      <vt:lpstr>ＤＦ極太丸ゴシック体 Std</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machieki</dc:creator>
  <cp:lastModifiedBy>machieki</cp:lastModifiedBy>
  <cp:revision>25</cp:revision>
  <cp:lastPrinted>2020-01-20T02:40:46Z</cp:lastPrinted>
  <dcterms:created xsi:type="dcterms:W3CDTF">2020-01-20T00:40:10Z</dcterms:created>
  <dcterms:modified xsi:type="dcterms:W3CDTF">2020-02-20T06:23:36Z</dcterms:modified>
</cp:coreProperties>
</file>